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Oswald Regular"/>
      <p:regular r:id="rId68"/>
      <p:bold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Nunito"/>
      <p:regular r:id="rId74"/>
      <p:bold r:id="rId75"/>
      <p:italic r:id="rId76"/>
      <p:boldItalic r:id="rId77"/>
    </p:embeddedFont>
    <p:embeddedFont>
      <p:font typeface="Oswald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Nunito-bold.fntdata"/><Relationship Id="rId30" Type="http://schemas.openxmlformats.org/officeDocument/2006/relationships/slide" Target="slides/slide25.xml"/><Relationship Id="rId74" Type="http://schemas.openxmlformats.org/officeDocument/2006/relationships/font" Target="fonts/Nunito-regular.fntdata"/><Relationship Id="rId33" Type="http://schemas.openxmlformats.org/officeDocument/2006/relationships/slide" Target="slides/slide28.xml"/><Relationship Id="rId77" Type="http://schemas.openxmlformats.org/officeDocument/2006/relationships/font" Target="fonts/Nunito-boldItalic.fntdata"/><Relationship Id="rId32" Type="http://schemas.openxmlformats.org/officeDocument/2006/relationships/slide" Target="slides/slide27.xml"/><Relationship Id="rId76" Type="http://schemas.openxmlformats.org/officeDocument/2006/relationships/font" Target="fonts/Nunito-italic.fntdata"/><Relationship Id="rId35" Type="http://schemas.openxmlformats.org/officeDocument/2006/relationships/slide" Target="slides/slide30.xml"/><Relationship Id="rId79" Type="http://schemas.openxmlformats.org/officeDocument/2006/relationships/font" Target="fonts/Oswald-bold.fntdata"/><Relationship Id="rId34" Type="http://schemas.openxmlformats.org/officeDocument/2006/relationships/slide" Target="slides/slide29.xml"/><Relationship Id="rId78" Type="http://schemas.openxmlformats.org/officeDocument/2006/relationships/font" Target="fonts/Oswald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OswaldRegular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swaldRegular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1202a464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1202a464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1202a464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1202a464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0851a69f_2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0851a69f_2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1202a464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1202a464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586b21c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586b21c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86b21c27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86b21c27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202a464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202a46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1202a464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1202a464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0851a69f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0851a69f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202a464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202a464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202a46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202a46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1202a464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1202a464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1202a464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1202a464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86b21c2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86b21c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80851a69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80851a69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0851a69f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0851a69f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86b21c2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586b21c2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86b21c2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86b21c2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586b21c2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586b21c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80851a69f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80851a69f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86b21c2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86b21c2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202a46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202a46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86b21c2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86b21c2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86b21c2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86b21c2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1202a464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1202a46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1202a464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1202a464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1202a46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1202a46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80851a69f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80851a69f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0851a69f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0851a69f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0851a69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0851a69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0851a69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0851a69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1202a464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1202a464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202a464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202a464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1202a464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1202a46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1202a464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1202a46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1202a464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1202a464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80851a69f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80851a69f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80851a69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80851a69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6af7b76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6af7b76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586b21c27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586b21c27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86b21c27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86b21c27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86b21c27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86b21c27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586b21c27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586b21c27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202a464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202a464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586b21c27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586b21c27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80851a69f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80851a69f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0851a69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80851a69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1202a464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1202a464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586b21c27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586b21c27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1202a464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1202a464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202a464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1202a464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1202a464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1202a464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86b21c27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586b21c27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1202a464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1202a464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0851a69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0851a69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1202a464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1202a464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1202a46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1202a46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812fc34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812fc34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1202a464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1202a464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202a464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202a464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1202a464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1202a464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5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tackoverflow.com/questions/54592178/overwrite-function-only-for-a-particular-instance-in-lua" TargetMode="External"/><Relationship Id="rId4" Type="http://schemas.openxmlformats.org/officeDocument/2006/relationships/image" Target="../media/image4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4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owwiki.com/Lua" TargetMode="External"/><Relationship Id="rId4" Type="http://schemas.openxmlformats.org/officeDocument/2006/relationships/hyperlink" Target="https://www.dotahaven.com/en/guide/dota-auto-chess-basics/" TargetMode="External"/><Relationship Id="rId5" Type="http://schemas.openxmlformats.org/officeDocument/2006/relationships/hyperlink" Target="http://www.satori.org/2009/03/the-engine-survey-general-result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watch?v=QystqRlz6b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hyperlink" Target="https://www.quora.com/Why-is-Lua-so-fast" TargetMode="External"/><Relationship Id="rId5" Type="http://schemas.openxmlformats.org/officeDocument/2006/relationships/hyperlink" Target="https://www.quora.com/Why-is-Lua-so-fast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hyperlink" Target="https://www.reddit.com/r/DotA2/comments/aqwuuz/dota_autochess_has_reached_two_milestone_today/?depth=1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hyperlink" Target="https://variety.com/2018/gaming/news/roblox-revenue-up-87-percent-q3-2018-1202984657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youtu.be/H63qyjHy4nA" TargetMode="External"/><Relationship Id="rId4" Type="http://schemas.openxmlformats.org/officeDocument/2006/relationships/hyperlink" Target="https://wiki.garrysmod.com/page/table/Random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hyperlink" Target="https://stackoverflow.com/questions/1517582/what-is-the-difference-between-statically-typed-and-dynamically-typed-languag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0" l="15400" r="210" t="0"/>
          <a:stretch/>
        </p:blipFill>
        <p:spPr>
          <a:xfrm flipH="1">
            <a:off x="3486027" y="0"/>
            <a:ext cx="70161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75" y="376650"/>
            <a:ext cx="1059300" cy="10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 rot="5400000">
            <a:off x="1897425" y="1421700"/>
            <a:ext cx="5672700" cy="28215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610600" y="1574275"/>
            <a:ext cx="5745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Oswald Regular"/>
                <a:ea typeface="Oswald Regular"/>
                <a:cs typeface="Oswald Regular"/>
                <a:sym typeface="Oswald Regular"/>
              </a:rPr>
              <a:t>LUA : Uma Ling. de prog.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686800" y="2273000"/>
            <a:ext cx="2028600" cy="49500"/>
          </a:xfrm>
          <a:prstGeom prst="rect">
            <a:avLst/>
          </a:prstGeom>
          <a:solidFill>
            <a:srgbClr val="000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610600" y="3012175"/>
            <a:ext cx="36756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Lua é uma linguagem de programação poderosa, eficiente e leve, projetada para </a:t>
            </a:r>
            <a:r>
              <a:rPr b="1" lang="pt-PT" sz="1600" u="sng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estender </a:t>
            </a: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aplicações. Suporta:</a:t>
            </a:r>
            <a:endParaRPr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Char char="●"/>
            </a:pP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P</a:t>
            </a: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rogramação procedural</a:t>
            </a:r>
            <a:endParaRPr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Char char="●"/>
            </a:pP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POO, </a:t>
            </a:r>
            <a:endParaRPr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Char char="●"/>
            </a:pP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Programação funcional, e</a:t>
            </a:r>
            <a:endParaRPr>
              <a:highlight>
                <a:srgbClr val="FFFFF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Char char="●"/>
            </a:pP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P</a:t>
            </a: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rogramação orientada por dados</a:t>
            </a:r>
            <a:r>
              <a:rPr lang="pt-PT"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9" name="Google Shape;139;p14"/>
          <p:cNvSpPr/>
          <p:nvPr/>
        </p:nvSpPr>
        <p:spPr>
          <a:xfrm rot="1404122">
            <a:off x="4683923" y="-457772"/>
            <a:ext cx="532503" cy="6146395"/>
          </a:xfrm>
          <a:prstGeom prst="parallelogram">
            <a:avLst>
              <a:gd fmla="val 62791" name="adj"/>
            </a:avLst>
          </a:prstGeom>
          <a:solidFill>
            <a:srgbClr val="000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610600" y="2427350"/>
            <a:ext cx="567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latin typeface="Oswald Regular"/>
                <a:ea typeface="Oswald Regular"/>
                <a:cs typeface="Oswald Regular"/>
                <a:sym typeface="Oswald Regular"/>
              </a:rPr>
              <a:t>Feito por um BR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225" y="928525"/>
            <a:ext cx="975175" cy="6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1819" l="0" r="0" t="1915"/>
          <a:stretch/>
        </p:blipFill>
        <p:spPr>
          <a:xfrm>
            <a:off x="0" y="998013"/>
            <a:ext cx="9144001" cy="414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ctrTitle"/>
          </p:nvPr>
        </p:nvSpPr>
        <p:spPr>
          <a:xfrm>
            <a:off x="311700" y="360300"/>
            <a:ext cx="8520600" cy="5010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000080"/>
                </a:solidFill>
              </a:rPr>
              <a:t>plot(difference(c1, translate(c1, 0, 0)), 100, 100)</a:t>
            </a:r>
            <a:endParaRPr sz="30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ctrTitle"/>
          </p:nvPr>
        </p:nvSpPr>
        <p:spPr>
          <a:xfrm>
            <a:off x="311700" y="360300"/>
            <a:ext cx="8520600" cy="5010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000080"/>
                </a:solidFill>
              </a:rPr>
              <a:t>plot(difference(c1, translate(c1, 20, 20)), 100, 100)</a:t>
            </a:r>
            <a:endParaRPr sz="2800">
              <a:solidFill>
                <a:srgbClr val="000080"/>
              </a:solidFill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2989" r="2697" t="1854"/>
          <a:stretch/>
        </p:blipFill>
        <p:spPr>
          <a:xfrm>
            <a:off x="3433400" y="965175"/>
            <a:ext cx="2277200" cy="41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ctrTitle"/>
          </p:nvPr>
        </p:nvSpPr>
        <p:spPr>
          <a:xfrm>
            <a:off x="311700" y="360300"/>
            <a:ext cx="8520600" cy="9693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80"/>
                </a:solidFill>
              </a:rPr>
              <a:t>Data-Driven Programming</a:t>
            </a:r>
            <a:endParaRPr>
              <a:solidFill>
                <a:srgbClr val="000080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5908" r="0" t="0"/>
          <a:stretch/>
        </p:blipFill>
        <p:spPr>
          <a:xfrm>
            <a:off x="4313900" y="1458550"/>
            <a:ext cx="4700974" cy="3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0" l="0" r="3605" t="0"/>
          <a:stretch/>
        </p:blipFill>
        <p:spPr>
          <a:xfrm>
            <a:off x="204650" y="2641300"/>
            <a:ext cx="4443551" cy="24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5">
            <a:alphaModFix/>
          </a:blip>
          <a:srcRect b="6309" l="5642" r="7814" t="3940"/>
          <a:stretch/>
        </p:blipFill>
        <p:spPr>
          <a:xfrm>
            <a:off x="887425" y="1286850"/>
            <a:ext cx="1601750" cy="179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5"/>
          <p:cNvCxnSpPr>
            <a:stCxn id="206" idx="1"/>
          </p:cNvCxnSpPr>
          <p:nvPr/>
        </p:nvCxnSpPr>
        <p:spPr>
          <a:xfrm>
            <a:off x="311700" y="844950"/>
            <a:ext cx="34500" cy="109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338125" y="1906825"/>
            <a:ext cx="4362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" name="Google Shape;212;p25"/>
          <p:cNvSpPr txBox="1"/>
          <p:nvPr>
            <p:ph type="ctrTitle"/>
          </p:nvPr>
        </p:nvSpPr>
        <p:spPr>
          <a:xfrm>
            <a:off x="2489175" y="1458550"/>
            <a:ext cx="17280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rgbClr val="000080"/>
                </a:solidFill>
                <a:highlight>
                  <a:srgbClr val="FFFF00"/>
                </a:highlight>
              </a:rPr>
              <a:t>“Programação orientada por dados”</a:t>
            </a:r>
            <a:endParaRPr b="1" sz="1800">
              <a:solidFill>
                <a:srgbClr val="00008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75" y="97075"/>
            <a:ext cx="742239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2598" l="17641" r="28391" t="4911"/>
          <a:stretch/>
        </p:blipFill>
        <p:spPr>
          <a:xfrm>
            <a:off x="5758625" y="339200"/>
            <a:ext cx="2986550" cy="2875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82100" y="2199125"/>
            <a:ext cx="3441300" cy="20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type (nil) --&gt; nil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type (true) --&gt; boolean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type (10.4 * 3) --&gt; number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type ("Hello world") --&gt; string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4670025" y="1675425"/>
            <a:ext cx="3641100" cy="2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pt-P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type (io.stdin) --&gt; userdata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pt-P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type (print) --&gt; function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pt-P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type ({}) --&gt; table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7"/>
          <p:cNvSpPr txBox="1"/>
          <p:nvPr>
            <p:ph idx="4294967295" type="ctrTitle"/>
          </p:nvPr>
        </p:nvSpPr>
        <p:spPr>
          <a:xfrm>
            <a:off x="311700" y="360300"/>
            <a:ext cx="8520600" cy="9693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Tipos e </a:t>
            </a:r>
            <a:r>
              <a:rPr lang="pt-PT" sz="5400">
                <a:solidFill>
                  <a:srgbClr val="000080"/>
                </a:solidFill>
              </a:rPr>
              <a:t>Variáveis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22767" l="0" r="21396" t="0"/>
          <a:stretch/>
        </p:blipFill>
        <p:spPr>
          <a:xfrm>
            <a:off x="5954700" y="2923375"/>
            <a:ext cx="2581025" cy="17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1441650" y="1433350"/>
            <a:ext cx="6120900" cy="318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Para representar um array ou uma lista, usamos uma tabela com chaves inteiras: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-- read 10 lines, storing them in a table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a = {}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for i = 1, 10 do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a[i] = io.read()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end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592950" y="461950"/>
            <a:ext cx="7998000" cy="9714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>
                <a:solidFill>
                  <a:srgbClr val="000080"/>
                </a:solidFill>
              </a:rPr>
              <a:t>Arrays, Lists, and Sequences</a:t>
            </a:r>
            <a:endParaRPr sz="4400">
              <a:solidFill>
                <a:srgbClr val="000080"/>
              </a:solidFill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2767" l="0" r="21396" t="0"/>
          <a:stretch/>
        </p:blipFill>
        <p:spPr>
          <a:xfrm>
            <a:off x="5954700" y="2923375"/>
            <a:ext cx="2581025" cy="17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592950" y="461950"/>
            <a:ext cx="7998000" cy="9126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If then Else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13179" l="1390" r="0" t="0"/>
          <a:stretch/>
        </p:blipFill>
        <p:spPr>
          <a:xfrm>
            <a:off x="1857025" y="1552900"/>
            <a:ext cx="5848075" cy="15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b="0" l="7158" r="0" t="17783"/>
          <a:stretch/>
        </p:blipFill>
        <p:spPr>
          <a:xfrm>
            <a:off x="1857025" y="3324325"/>
            <a:ext cx="1968886" cy="9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757238"/>
            <a:ext cx="49053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99450" y="199450"/>
            <a:ext cx="8754600" cy="47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600">
                <a:solidFill>
                  <a:srgbClr val="000080"/>
                </a:solidFill>
              </a:rPr>
              <a:t>Exemplo(s)</a:t>
            </a:r>
            <a:endParaRPr sz="9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25" y="152400"/>
            <a:ext cx="67065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ctrTitle"/>
          </p:nvPr>
        </p:nvSpPr>
        <p:spPr>
          <a:xfrm>
            <a:off x="97100" y="311225"/>
            <a:ext cx="1613400" cy="49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000080"/>
                </a:solidFill>
              </a:rPr>
              <a:t>POO</a:t>
            </a:r>
            <a:endParaRPr sz="3000">
              <a:solidFill>
                <a:srgbClr val="000080"/>
              </a:solidFill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9208" r="33915" t="0"/>
          <a:stretch/>
        </p:blipFill>
        <p:spPr>
          <a:xfrm>
            <a:off x="364773" y="1161625"/>
            <a:ext cx="1078050" cy="6572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8" name="Google Shape;258;p32"/>
          <p:cNvCxnSpPr>
            <a:stCxn id="257" idx="0"/>
            <a:endCxn id="256" idx="2"/>
          </p:cNvCxnSpPr>
          <p:nvPr/>
        </p:nvCxnSpPr>
        <p:spPr>
          <a:xfrm rot="10800000">
            <a:off x="903799" y="806125"/>
            <a:ext cx="0" cy="355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4294967295" type="body"/>
          </p:nvPr>
        </p:nvSpPr>
        <p:spPr>
          <a:xfrm>
            <a:off x="696400" y="1233875"/>
            <a:ext cx="7599000" cy="53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Em primeiro lugar, deve-se salientar que Lua </a:t>
            </a:r>
            <a:r>
              <a:rPr lang="pt-PT" sz="1800" u="sng">
                <a:latin typeface="Oswald Regular"/>
                <a:ea typeface="Oswald Regular"/>
                <a:cs typeface="Oswald Regular"/>
                <a:sym typeface="Oswald Regular"/>
              </a:rPr>
              <a:t>NÃO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 implementa POO; não tem conceito de objetos, classes, herança, etc.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Se você quer POO em Lua, você tem que implementá-lo “na mão”. Geralmente isso é feito criando uma tabela que atua como uma "classe", armazenando os "métodos de instância", no qual são apenas funções que aceitam a instância como seu primeiro argumento.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A </a:t>
            </a:r>
            <a:r>
              <a:rPr b="1" lang="pt-PT" sz="1800" u="sng">
                <a:highlight>
                  <a:srgbClr val="FFFF00"/>
                </a:highlight>
                <a:latin typeface="Oswald"/>
                <a:ea typeface="Oswald"/>
                <a:cs typeface="Oswald"/>
                <a:sym typeface="Oswald"/>
              </a:rPr>
              <a:t>HERANÇA</a:t>
            </a:r>
            <a:r>
              <a:rPr b="1" lang="pt-PT" sz="1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é então obtida fazendo o "construtor" (também apenas uma função) cria-se uma nova tabela e então defina-se sua </a:t>
            </a:r>
            <a:r>
              <a:rPr b="1" lang="pt-PT" sz="1800" u="sng">
                <a:latin typeface="Oswald"/>
                <a:ea typeface="Oswald"/>
                <a:cs typeface="Oswald"/>
                <a:sym typeface="Oswald"/>
              </a:rPr>
              <a:t>metatabela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 com um campo </a:t>
            </a:r>
            <a:r>
              <a:rPr lang="pt-PT" sz="1800">
                <a:highlight>
                  <a:srgbClr val="CCCCCC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__index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 apontando para a tabela de classes. Ao indexar a "instância" com uma chave que ela não possui faz com que Lua busque por essa chave na classe.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7" name="Google Shape;147;p15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80"/>
                </a:solidFill>
              </a:rPr>
              <a:t>Lua POO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100" y="152400"/>
            <a:ext cx="6139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type="ctrTitle"/>
          </p:nvPr>
        </p:nvSpPr>
        <p:spPr>
          <a:xfrm>
            <a:off x="173300" y="311225"/>
            <a:ext cx="1784400" cy="49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000080"/>
                </a:solidFill>
              </a:rPr>
              <a:t>Herança</a:t>
            </a:r>
            <a:endParaRPr sz="3000">
              <a:solidFill>
                <a:srgbClr val="000080"/>
              </a:solidFill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b="0" l="9208" r="33915" t="0"/>
          <a:stretch/>
        </p:blipFill>
        <p:spPr>
          <a:xfrm>
            <a:off x="364773" y="1161625"/>
            <a:ext cx="1078050" cy="6572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6" name="Google Shape;266;p33"/>
          <p:cNvCxnSpPr>
            <a:stCxn id="265" idx="2"/>
          </p:cNvCxnSpPr>
          <p:nvPr/>
        </p:nvCxnSpPr>
        <p:spPr>
          <a:xfrm rot="10800000">
            <a:off x="903799" y="806050"/>
            <a:ext cx="0" cy="1012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0" y="152713"/>
            <a:ext cx="6305549" cy="48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type="ctrTitle"/>
          </p:nvPr>
        </p:nvSpPr>
        <p:spPr>
          <a:xfrm>
            <a:off x="173300" y="311225"/>
            <a:ext cx="1784400" cy="49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000080"/>
                </a:solidFill>
              </a:rPr>
              <a:t>Herança</a:t>
            </a:r>
            <a:endParaRPr sz="3000">
              <a:solidFill>
                <a:srgbClr val="000080"/>
              </a:solidFill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4">
            <a:alphaModFix/>
          </a:blip>
          <a:srcRect b="0" l="9208" r="33915" t="0"/>
          <a:stretch/>
        </p:blipFill>
        <p:spPr>
          <a:xfrm>
            <a:off x="364773" y="1161625"/>
            <a:ext cx="1078050" cy="6572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4" name="Google Shape;274;p34"/>
          <p:cNvCxnSpPr>
            <a:stCxn id="273" idx="2"/>
          </p:cNvCxnSpPr>
          <p:nvPr/>
        </p:nvCxnSpPr>
        <p:spPr>
          <a:xfrm rot="10800000">
            <a:off x="903799" y="806050"/>
            <a:ext cx="0" cy="1012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4798" t="0"/>
          <a:stretch/>
        </p:blipFill>
        <p:spPr>
          <a:xfrm>
            <a:off x="4990450" y="1497175"/>
            <a:ext cx="3716575" cy="2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75" y="1599700"/>
            <a:ext cx="4451966" cy="30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idx="4294967295" type="ctrTitle"/>
          </p:nvPr>
        </p:nvSpPr>
        <p:spPr>
          <a:xfrm>
            <a:off x="311700" y="360300"/>
            <a:ext cx="8520600" cy="9693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Eight-queen.lua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920" y="1599700"/>
            <a:ext cx="1767380" cy="31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50" y="548800"/>
            <a:ext cx="5666800" cy="40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725" y="812725"/>
            <a:ext cx="3222499" cy="9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5">
            <a:alphaModFix/>
          </a:blip>
          <a:srcRect b="0" l="20491" r="21738" t="0"/>
          <a:stretch/>
        </p:blipFill>
        <p:spPr>
          <a:xfrm>
            <a:off x="6096450" y="2143125"/>
            <a:ext cx="2517775" cy="24515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47625">
              <a:srgbClr val="000000"/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99450" y="199450"/>
            <a:ext cx="8754600" cy="47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7200">
                <a:solidFill>
                  <a:srgbClr val="000080"/>
                </a:solidFill>
              </a:rPr>
              <a:t>The Stand-Alone</a:t>
            </a:r>
            <a:endParaRPr sz="7200">
              <a:solidFill>
                <a:srgbClr val="000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7200">
                <a:solidFill>
                  <a:srgbClr val="000080"/>
                </a:solidFill>
              </a:rPr>
              <a:t>Interpreter</a:t>
            </a:r>
            <a:endParaRPr sz="72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1062900" y="1399750"/>
            <a:ext cx="5314500" cy="3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0x7fffffffffffffff + 0.0 --&gt; 9.2233720368548e+18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2^53 | 0 --&gt; 9007199254740992 (integer)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2^53 --&gt; 9.007199254741e+15 (float)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-3 + 0.0 --&gt; -3.0 </a:t>
            </a:r>
            <a:endParaRPr/>
          </a:p>
        </p:txBody>
      </p:sp>
      <p:sp>
        <p:nvSpPr>
          <p:cNvPr id="300" name="Google Shape;300;p38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Conversões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10584" l="11735" r="20353" t="6400"/>
          <a:stretch/>
        </p:blipFill>
        <p:spPr>
          <a:xfrm>
            <a:off x="5925400" y="2748075"/>
            <a:ext cx="2665551" cy="18328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28575">
              <a:srgbClr val="000000"/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C</a:t>
            </a:r>
            <a:r>
              <a:rPr lang="pt-PT" sz="5400">
                <a:solidFill>
                  <a:srgbClr val="000080"/>
                </a:solidFill>
              </a:rPr>
              <a:t>oerções</a:t>
            </a:r>
            <a:endParaRPr sz="5400">
              <a:solidFill>
                <a:srgbClr val="000080"/>
              </a:solidFill>
            </a:endParaRPr>
          </a:p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1075125" y="1635875"/>
            <a:ext cx="3042000" cy="29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“Lua fornece conversões automáticas entre números e cadeias de caracteres em tempo de execução. Qualquer operação numérica aplicada a uma string tentará converter a um string em um número.”</a:t>
            </a:r>
            <a:endParaRPr/>
          </a:p>
        </p:txBody>
      </p:sp>
      <p:sp>
        <p:nvSpPr>
          <p:cNvPr id="308" name="Google Shape;308;p39"/>
          <p:cNvSpPr txBox="1"/>
          <p:nvPr/>
        </p:nvSpPr>
        <p:spPr>
          <a:xfrm>
            <a:off x="4848575" y="1635875"/>
            <a:ext cx="38859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print(10 .. 20) --&gt; 1020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"10" + 1 --&gt; 11.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tonumber(" -3 ") --&gt; -3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75" y="3199325"/>
            <a:ext cx="3364726" cy="140197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18300" y="1427675"/>
            <a:ext cx="25125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“O poder do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interpretador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bruto da lua em manipular strings é quase limitado. Um programa pode criar string literais, concatená-los,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compará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-los e pegar o seus tamanhos.”</a:t>
            </a:r>
            <a:endParaRPr/>
          </a:p>
        </p:txBody>
      </p:sp>
      <p:sp>
        <p:nvSpPr>
          <p:cNvPr id="315" name="Google Shape;315;p40"/>
          <p:cNvSpPr txBox="1"/>
          <p:nvPr>
            <p:ph type="title"/>
          </p:nvPr>
        </p:nvSpPr>
        <p:spPr>
          <a:xfrm>
            <a:off x="742100" y="461950"/>
            <a:ext cx="50124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600">
                <a:solidFill>
                  <a:srgbClr val="000080"/>
                </a:solidFill>
              </a:rPr>
              <a:t>The String Library</a:t>
            </a:r>
            <a:endParaRPr sz="4600">
              <a:solidFill>
                <a:srgbClr val="000080"/>
              </a:solidFill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3568350" y="2107225"/>
            <a:ext cx="50988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string.rep("abc", 3) --&gt; abcabcabc 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string.reverse("A Long Line!") --&gt; !eniL gnoL A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string.lower("A Long Line!") --&gt; a long line! 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&gt; string.upper("A Long Line!") --&gt; A LONG LINE!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8350" y="461950"/>
            <a:ext cx="2657050" cy="15623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199450" y="199450"/>
            <a:ext cx="8754600" cy="47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600">
                <a:solidFill>
                  <a:srgbClr val="000080"/>
                </a:solidFill>
              </a:rPr>
              <a:t>Tables</a:t>
            </a:r>
            <a:endParaRPr sz="9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1050700" y="1990725"/>
            <a:ext cx="652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Tables servem para representar arrays, sets, records e muitas outras estruturas de dados de maneira simples, uniforme e eficiente.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Uma tabela em Lua é essencialmente um </a:t>
            </a:r>
            <a:r>
              <a:rPr b="1" lang="pt-PT" sz="1800" u="sng">
                <a:latin typeface="Georgia"/>
                <a:ea typeface="Georgia"/>
                <a:cs typeface="Georgia"/>
                <a:sym typeface="Georgia"/>
              </a:rPr>
              <a:t>associative array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. Table é uma matriz que aceita não apenas números como índices, mas também strings ou qualquer outro valor da linguagem (exceto nil).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Tables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4294967295" type="body"/>
          </p:nvPr>
        </p:nvSpPr>
        <p:spPr>
          <a:xfrm>
            <a:off x="500925" y="1233875"/>
            <a:ext cx="7953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Em outras palavras, uma tabela de "instância" pode não ter funções, mas indexando isso com, por exemplo, </a:t>
            </a:r>
            <a:r>
              <a:rPr lang="pt-PT" sz="1800">
                <a:highlight>
                  <a:srgbClr val="CCCCCC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"withdraw"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, irá apenas indexar a classe.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Agora, se pegarmos uma única tabela de "instância" e adicionarmos um campo de </a:t>
            </a:r>
            <a:r>
              <a:rPr lang="pt-PT" sz="1800">
                <a:highlight>
                  <a:srgbClr val="CCCCCC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"withdraw"</a:t>
            </a:r>
            <a:r>
              <a:rPr lang="pt-PT" sz="1800">
                <a:latin typeface="Oswald Regular"/>
                <a:ea typeface="Oswald Regular"/>
                <a:cs typeface="Oswald Regular"/>
                <a:sym typeface="Oswald Regular"/>
              </a:rPr>
              <a:t> a ela, Lua verá que tem esse campo e não se incomodará em procurar na classe.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  <a:hlinkClick r:id="rId3"/>
              </a:rPr>
              <a:t>https://stackoverflow.com/overwrite-function-only-for-a-particular-instance-in-lua</a:t>
            </a:r>
            <a:r>
              <a:rPr lang="pt-PT" sz="1100">
                <a:latin typeface="Oswald Regular"/>
                <a:ea typeface="Oswald Regular"/>
                <a:cs typeface="Oswald Regular"/>
                <a:sym typeface="Oswald Regular"/>
              </a:rPr>
              <a:t>*</a:t>
            </a:r>
            <a:endParaRPr sz="11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3" name="Google Shape;153;p16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80"/>
                </a:solidFill>
              </a:rPr>
              <a:t>Lua POO</a:t>
            </a:r>
            <a:endParaRPr>
              <a:solidFill>
                <a:srgbClr val="000080"/>
              </a:solidFill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375" y="2907725"/>
            <a:ext cx="3599150" cy="2024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1723200" y="1510050"/>
            <a:ext cx="56976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a = {} -- create a table and assign its reference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k = "x" &gt; a[k] = 10 -- new entry, with key="x" and value=10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a[20] = "great" -- new entry, with key=20 and value="great"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a["x"] --&gt; 10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k = 20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a[k] --&gt; "great"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>
                <a:latin typeface="Georgia"/>
                <a:ea typeface="Georgia"/>
                <a:cs typeface="Georgia"/>
                <a:sym typeface="Georgia"/>
              </a:rPr>
              <a:t>&gt; a["x"] = a["x"] + 1 -- increments entry "x" &gt; a["x"] --&gt; 11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Tables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616500" y="445700"/>
            <a:ext cx="4830300" cy="9546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>
                <a:solidFill>
                  <a:srgbClr val="000080"/>
                </a:solidFill>
              </a:rPr>
              <a:t>Tables</a:t>
            </a:r>
            <a:endParaRPr sz="4400">
              <a:solidFill>
                <a:srgbClr val="000080"/>
              </a:solidFill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616500" y="1489975"/>
            <a:ext cx="4439100" cy="32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a = {} &gt; a["x"] = 10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b = a -- 'b' refers to the same table as 'a'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b["x"] --&gt; 10 &gt; b["x"] = 20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a["x"] --&gt; 20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a = nil -- only 'b' still refers to the table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&gt; b = nil -- no references left to the table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5446875" y="554450"/>
            <a:ext cx="31716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“Table é sempre anônima. Não há relação fixa entre uma variável que contém uma tabela e a própria tabela… 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5446875" y="2516775"/>
            <a:ext cx="31716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"Quando um programa não tem mais referências a uma tabela, o coletor de lixo irá excluir a tabela."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1050700" y="1612700"/>
            <a:ext cx="6902700" cy="4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“As meta-tabelas nos permitem mudar o comportamento de uma tabela. Por exemplo, usando meta-tabelas, podemos definir como Lua calcula a expressão </a:t>
            </a:r>
            <a:r>
              <a:rPr lang="pt-PT" sz="1800" u="sng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PT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PT" sz="1800" u="sng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, onde </a:t>
            </a:r>
            <a:r>
              <a:rPr lang="pt-PT" sz="1800" u="sng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lang="pt-PT" sz="1800" u="sng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são tabelas. Sempre que Lua tenta adicionar duas tabelas, verifica se uma delas tem uma metatabela e se aquela metatabela tem um campo </a:t>
            </a:r>
            <a:r>
              <a:rPr lang="pt-PT" sz="1800">
                <a:highlight>
                  <a:srgbClr val="CCCCCC"/>
                </a:highlight>
                <a:latin typeface="Georgia"/>
                <a:ea typeface="Georgia"/>
                <a:cs typeface="Georgia"/>
                <a:sym typeface="Georgia"/>
              </a:rPr>
              <a:t>__add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. Se Lua encontrar esse campo, ele chamará o valor correspondente (o chamado </a:t>
            </a:r>
            <a:r>
              <a:rPr i="1" lang="pt-PT" sz="1800">
                <a:latin typeface="Georgia"/>
                <a:ea typeface="Georgia"/>
                <a:cs typeface="Georgia"/>
                <a:sym typeface="Georgia"/>
              </a:rPr>
              <a:t>metamethod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, que deve ser uma função) para calcular a soma.”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Meta</a:t>
            </a:r>
            <a:r>
              <a:rPr lang="pt-PT" sz="5400">
                <a:solidFill>
                  <a:srgbClr val="000080"/>
                </a:solidFill>
              </a:rPr>
              <a:t>Tables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684175" y="1612700"/>
            <a:ext cx="7770300" cy="4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Cada tabela em Lua pode ter sua própria </a:t>
            </a:r>
            <a:r>
              <a:rPr i="1" lang="pt-PT" sz="1800">
                <a:latin typeface="Georgia"/>
                <a:ea typeface="Georgia"/>
                <a:cs typeface="Georgia"/>
                <a:sym typeface="Georgia"/>
              </a:rPr>
              <a:t>metatable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. Lua sempre cria novas tabelas sem meta-tabelas: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MetaTables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87" y="2442325"/>
            <a:ext cx="6084225" cy="19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 rotWithShape="1">
          <a:blip r:embed="rId3">
            <a:alphaModFix/>
          </a:blip>
          <a:srcRect b="22767" l="0" r="21396" t="0"/>
          <a:stretch/>
        </p:blipFill>
        <p:spPr>
          <a:xfrm>
            <a:off x="5954700" y="2923375"/>
            <a:ext cx="2581025" cy="17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1405000" y="1987800"/>
            <a:ext cx="6145200" cy="4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“Qualquer tabela pode ser a metatabela de qualquer outra tabela; um grupo de tabelas relacionadas pode compartilhar uma metatabela comum; uma tabela pode ser sua própria metatabela (para descrever seu próprio comportamento individual).”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MetaTables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8"/>
          <p:cNvPicPr preferRelativeResize="0"/>
          <p:nvPr/>
        </p:nvPicPr>
        <p:blipFill rotWithShape="1">
          <a:blip r:embed="rId3">
            <a:alphaModFix/>
          </a:blip>
          <a:srcRect b="22767" l="0" r="21396" t="0"/>
          <a:stretch/>
        </p:blipFill>
        <p:spPr>
          <a:xfrm>
            <a:off x="5954700" y="2923375"/>
            <a:ext cx="2581025" cy="17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1429425" y="1993700"/>
            <a:ext cx="61452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“Por padrão,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variáveis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na Lua são </a:t>
            </a:r>
            <a:r>
              <a:rPr lang="pt-PT" sz="1800" u="sng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GLOBAIS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. Todas as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variáveis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locais devem ser declaradas. Diferente das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variáveis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globais, as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variáveis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locais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têm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um escopo </a:t>
            </a:r>
            <a:r>
              <a:rPr lang="pt-PT" sz="1800" u="sng">
                <a:latin typeface="Georgia"/>
                <a:ea typeface="Georgia"/>
                <a:cs typeface="Georgia"/>
                <a:sym typeface="Georgia"/>
              </a:rPr>
              <a:t>limitado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no bloco declarado.”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 u="sng">
                <a:solidFill>
                  <a:srgbClr val="000080"/>
                </a:solidFill>
              </a:rPr>
              <a:t>Global</a:t>
            </a:r>
            <a:r>
              <a:rPr lang="pt-PT" sz="5400">
                <a:solidFill>
                  <a:srgbClr val="000080"/>
                </a:solidFill>
              </a:rPr>
              <a:t> </a:t>
            </a:r>
            <a:r>
              <a:rPr lang="pt-PT" sz="5400">
                <a:solidFill>
                  <a:srgbClr val="000080"/>
                </a:solidFill>
              </a:rPr>
              <a:t>Variáveis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63" y="1412450"/>
            <a:ext cx="8095275" cy="2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1417200" y="1970100"/>
            <a:ext cx="61089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“Um recurso não convencional mas bastante conveniente de Lua é que as funções podem retornar vários resultados. Várias funções predefinidas em Lua retornam vários valores.”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50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Múltiplos Resultados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3">
            <a:alphaModFix/>
          </a:blip>
          <a:srcRect b="22767" l="0" r="21396" t="0"/>
          <a:stretch/>
        </p:blipFill>
        <p:spPr>
          <a:xfrm>
            <a:off x="5954700" y="2923375"/>
            <a:ext cx="2581025" cy="17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25" y="913049"/>
            <a:ext cx="7764324" cy="32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686850" y="1521825"/>
            <a:ext cx="77703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“Uma função em Lua pode ser variádica, isto é, pode ter um número variável de argumentos. Embora </a:t>
            </a:r>
            <a:r>
              <a:rPr i="1" lang="pt-PT" sz="1800">
                <a:latin typeface="Georgia"/>
                <a:ea typeface="Georgia"/>
                <a:cs typeface="Georgia"/>
                <a:sym typeface="Georgia"/>
              </a:rPr>
              <a:t>print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seja definida em C, também podemos definir funções variádicas em Lua.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Função Variádicas</a:t>
            </a:r>
            <a:endParaRPr sz="5400">
              <a:solidFill>
                <a:srgbClr val="000080"/>
              </a:solidFill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 b="7771" l="0" r="0" t="4416"/>
          <a:stretch/>
        </p:blipFill>
        <p:spPr>
          <a:xfrm>
            <a:off x="2253188" y="2689575"/>
            <a:ext cx="4637625" cy="1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88" y="152400"/>
            <a:ext cx="74018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1062900" y="1399750"/>
            <a:ext cx="6841500" cy="3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“Os três pontos (...) na lista de parâmetros indicam que a função é variádica. Quando chamamos essa função, Lua coleta todos os seus argumentos internamente; (...) Há uma função que acessa seus argumentos extras usando novamente os três pontos, agora como uma expressão. Já a expressão {...} resulta em uma lista com todos os argumentos coletados. A função então percorre a lista para adicionar seus elementos.”</a:t>
            </a:r>
            <a:endParaRPr/>
          </a:p>
        </p:txBody>
      </p:sp>
      <p:sp>
        <p:nvSpPr>
          <p:cNvPr id="399" name="Google Shape;399;p53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Função Variádicas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4"/>
          <p:cNvPicPr preferRelativeResize="0"/>
          <p:nvPr/>
        </p:nvPicPr>
        <p:blipFill rotWithShape="1">
          <a:blip r:embed="rId3">
            <a:alphaModFix/>
          </a:blip>
          <a:srcRect b="9832" l="0" r="5926" t="1828"/>
          <a:stretch/>
        </p:blipFill>
        <p:spPr>
          <a:xfrm>
            <a:off x="579350" y="855213"/>
            <a:ext cx="7985300" cy="34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13" y="585788"/>
            <a:ext cx="68865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>
            <p:ph idx="1" type="body"/>
          </p:nvPr>
        </p:nvSpPr>
        <p:spPr>
          <a:xfrm>
            <a:off x="1075125" y="1399750"/>
            <a:ext cx="7183800" cy="30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“As funções são valores com as mesmas diretrizes como a maioria dos valores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convencionais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como números e strings. Um programa pode guardar funções em uma 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variável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(globalmente ou localmente) e em tabelas, </a:t>
            </a:r>
            <a:r>
              <a:rPr i="1" lang="pt-PT" sz="1800">
                <a:latin typeface="Georgia"/>
                <a:ea typeface="Georgia"/>
                <a:cs typeface="Georgia"/>
                <a:sym typeface="Georgia"/>
              </a:rPr>
              <a:t>Pass Function to Another Function</a:t>
            </a: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 e que retorna funções como resultados.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What does it mean for functions to have “lexical scoping”? It means that functions can access variables of their enclosing functions.”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6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>
                <a:solidFill>
                  <a:srgbClr val="000080"/>
                </a:solidFill>
              </a:rPr>
              <a:t>Funções como First-Class Values</a:t>
            </a:r>
            <a:endParaRPr sz="40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38" y="1087350"/>
            <a:ext cx="8242124" cy="1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075" y="2671600"/>
            <a:ext cx="2755350" cy="2032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1062900" y="1399750"/>
            <a:ext cx="6841500" cy="3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“Os três pontos (...) na lista de parâmetros indicam que a função é variádica. Quando chamamos essa função, Lua coleta todos os seus argumentos internamente; (...) Há uma função que acessa seus argumentos extras usando novamente os três pontos, agora como uma expressão. Já a expressão {...} resulta em uma lista com todos os argumentos coletados. A função então percorre a lista para adicionar seus elementos.”</a:t>
            </a:r>
            <a:endParaRPr/>
          </a:p>
        </p:txBody>
      </p:sp>
      <p:sp>
        <p:nvSpPr>
          <p:cNvPr id="427" name="Google Shape;427;p58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Função Variádicas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idx="1" type="body"/>
          </p:nvPr>
        </p:nvSpPr>
        <p:spPr>
          <a:xfrm>
            <a:off x="1075125" y="1539375"/>
            <a:ext cx="6841800" cy="30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Lua combina sintaxe procedural simples com poderosas construções para descrição de dados baseadas em tabelas associativas e </a:t>
            </a:r>
            <a:r>
              <a:rPr b="1" lang="pt-PT" sz="1800" u="sng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semântica extensível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Lua é 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tipada dinamicamente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é executada via interpretação de 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bytecodes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para uma máquina virtual baseada em registradores, e tem gerenciamento automático de </a:t>
            </a:r>
            <a:r>
              <a:rPr i="1" lang="pt-PT" sz="1800" u="sng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memória com coleta de lixo incremental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Essas características fazem de Lua uma linguagem ideal para configuração, automação (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scripting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e prototipagem rápida.”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p59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A que se propõe</a:t>
            </a:r>
            <a:r>
              <a:rPr lang="pt-PT" sz="5400">
                <a:solidFill>
                  <a:srgbClr val="000080"/>
                </a:solidFill>
              </a:rPr>
              <a:t>?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819150" y="1590050"/>
            <a:ext cx="7730400" cy="29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3000">
                <a:solidFill>
                  <a:srgbClr val="000000"/>
                </a:solidFill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Jogos -&gt; (</a:t>
            </a:r>
            <a:r>
              <a:rPr lang="pt-PT" sz="3000">
                <a:solidFill>
                  <a:srgbClr val="000080"/>
                </a:solidFill>
                <a:highlight>
                  <a:srgbClr val="FFFFFF"/>
                </a:highlight>
                <a:uFill>
                  <a:noFill/>
                </a:uFill>
                <a:latin typeface="Oswald Regular"/>
                <a:ea typeface="Oswald Regular"/>
                <a:cs typeface="Oswald Regular"/>
                <a:sym typeface="Oswald Regular"/>
                <a:hlinkClick r:id="rId3"/>
              </a:rPr>
              <a:t>World of Warcraft</a:t>
            </a:r>
            <a:r>
              <a:rPr lang="pt-PT" sz="3000">
                <a:solidFill>
                  <a:srgbClr val="000000"/>
                </a:solidFill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 e </a:t>
            </a:r>
            <a:r>
              <a:rPr lang="pt-PT" sz="3000">
                <a:solidFill>
                  <a:srgbClr val="000080"/>
                </a:solidFill>
                <a:highlight>
                  <a:srgbClr val="FFFFFF"/>
                </a:highlight>
                <a:uFill>
                  <a:noFill/>
                </a:uFill>
                <a:latin typeface="Oswald Regular"/>
                <a:ea typeface="Oswald Regular"/>
                <a:cs typeface="Oswald Regular"/>
                <a:sym typeface="Oswald Regular"/>
                <a:hlinkClick r:id="rId4"/>
              </a:rPr>
              <a:t>Dota Auto Chess</a:t>
            </a:r>
            <a:r>
              <a:rPr lang="pt-PT" sz="3000">
                <a:solidFill>
                  <a:srgbClr val="000000"/>
                </a:solidFill>
                <a:highlight>
                  <a:srgbClr val="FFFFF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).</a:t>
            </a:r>
            <a:br>
              <a:rPr lang="pt-PT" sz="2400">
                <a:solidFill>
                  <a:srgbClr val="00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PT" sz="24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“Lua é atualmente </a:t>
            </a:r>
            <a:r>
              <a:rPr lang="pt-PT" sz="24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a linguagem de script mais usada em jogos</a:t>
            </a:r>
            <a:r>
              <a:rPr lang="pt-PT" sz="24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.”   									    								Roberto Ierusalimschy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9" name="Google Shape;439;p60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Em que inova?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>
            <p:ph idx="1" type="body"/>
          </p:nvPr>
        </p:nvSpPr>
        <p:spPr>
          <a:xfrm>
            <a:off x="1087350" y="1617725"/>
            <a:ext cx="67929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C++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CLU 	  -&gt; 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Object-oriented programming (</a:t>
            </a:r>
            <a:r>
              <a:rPr b="1" lang="pt-PT" sz="1800" u="sng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OOP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Modula-2 -&gt; 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Modula-2 is a general purpose </a:t>
            </a:r>
            <a:r>
              <a:rPr b="1" lang="pt-PT" sz="1800" u="sng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procedural language</a:t>
            </a:r>
            <a:endParaRPr b="1" sz="1800" u="sng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Scheme    -&gt; 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including </a:t>
            </a:r>
            <a:r>
              <a:rPr b="1" lang="pt-PT" sz="1800" u="sng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functional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pt-PT" sz="1800" u="sng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imperative programming</a:t>
            </a:r>
            <a:r>
              <a:rPr lang="pt-PT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SNOBOL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Inspirado em</a:t>
            </a:r>
            <a:r>
              <a:rPr lang="pt-PT" sz="5400">
                <a:solidFill>
                  <a:srgbClr val="000080"/>
                </a:solidFill>
              </a:rPr>
              <a:t>?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Contexto Histórico</a:t>
            </a:r>
            <a:endParaRPr sz="5400">
              <a:solidFill>
                <a:srgbClr val="000080"/>
              </a:solidFill>
            </a:endParaRPr>
          </a:p>
        </p:txBody>
      </p:sp>
      <p:sp>
        <p:nvSpPr>
          <p:cNvPr id="451" name="Google Shape;451;p62"/>
          <p:cNvSpPr txBox="1"/>
          <p:nvPr>
            <p:ph idx="1" type="body"/>
          </p:nvPr>
        </p:nvSpPr>
        <p:spPr>
          <a:xfrm>
            <a:off x="1071000" y="1508850"/>
            <a:ext cx="70047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“The design of a language involves many trade-offs, and we need explicit goals and priorities to settle these trade-offs. Different languages choose different goals, and therefore settle these trade-offs in different directions. Like any tool, no language is good for everything.”</a:t>
            </a:r>
            <a:br>
              <a:rPr lang="pt-PT" sz="1400">
                <a:latin typeface="Georgia"/>
                <a:ea typeface="Georgia"/>
                <a:cs typeface="Georgia"/>
                <a:sym typeface="Georgia"/>
              </a:rPr>
            </a:b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										</a:t>
            </a:r>
            <a:r>
              <a:rPr lang="pt-PT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Roberto Ierusalimschy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“O design de uma linguagem envolve muitos </a:t>
            </a:r>
            <a:r>
              <a:rPr i="1" lang="pt-PT" sz="1400">
                <a:latin typeface="Georgia"/>
                <a:ea typeface="Georgia"/>
                <a:cs typeface="Georgia"/>
                <a:sym typeface="Georgia"/>
              </a:rPr>
              <a:t>trade-offs</a:t>
            </a: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, e precisamos de metas e prioridades explícitas para resolver esses </a:t>
            </a:r>
            <a:r>
              <a:rPr i="1" lang="pt-PT" sz="1400">
                <a:latin typeface="Georgia"/>
                <a:ea typeface="Georgia"/>
                <a:cs typeface="Georgia"/>
                <a:sym typeface="Georgia"/>
              </a:rPr>
              <a:t>trade-offs</a:t>
            </a: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. Diferentes linguagens escolhem objetivos diferentes e, portanto, resolvem esses </a:t>
            </a:r>
            <a:r>
              <a:rPr i="1" lang="pt-PT" sz="1400">
                <a:latin typeface="Georgia"/>
                <a:ea typeface="Georgia"/>
                <a:cs typeface="Georgia"/>
                <a:sym typeface="Georgia"/>
              </a:rPr>
              <a:t>trade-offs</a:t>
            </a:r>
            <a:r>
              <a:rPr lang="pt-PT" sz="1400">
                <a:latin typeface="Georgia"/>
                <a:ea typeface="Georgia"/>
                <a:cs typeface="Georgia"/>
                <a:sym typeface="Georgia"/>
              </a:rPr>
              <a:t> em diferentes direções. Como em qualquer ferramenta, nenhuma linguagem é boa para todas as ocasiões. ”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1148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Roberto </a:t>
            </a:r>
            <a:r>
              <a:rPr lang="pt-PT" sz="1400">
                <a:solidFill>
                  <a:srgbClr val="43434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Ierusalimschy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1148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3434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pt-PT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https://www.youtube.com/watch?v=QystqRlz6bw</a:t>
            </a:r>
            <a:endParaRPr b="1" i="1"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152400"/>
            <a:ext cx="75705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75" y="1635725"/>
            <a:ext cx="7042997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3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Benchmarks</a:t>
            </a:r>
            <a:endParaRPr sz="5400">
              <a:solidFill>
                <a:srgbClr val="000080"/>
              </a:solidFill>
            </a:endParaRPr>
          </a:p>
        </p:txBody>
      </p:sp>
      <p:sp>
        <p:nvSpPr>
          <p:cNvPr id="458" name="Google Shape;458;p63"/>
          <p:cNvSpPr txBox="1"/>
          <p:nvPr/>
        </p:nvSpPr>
        <p:spPr>
          <a:xfrm>
            <a:off x="5019050" y="4341225"/>
            <a:ext cx="33597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u="sng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  <a:hlinkClick r:id="rId4"/>
              </a:rPr>
              <a:t>h</a:t>
            </a:r>
            <a:r>
              <a:rPr lang="pt-PT" u="sng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  <a:hlinkClick r:id="rId5"/>
              </a:rPr>
              <a:t>ttps://www.quora.com/Why-is-Lua-so-fast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Münchhausen</a:t>
            </a:r>
            <a:endParaRPr sz="5400">
              <a:solidFill>
                <a:srgbClr val="000080"/>
              </a:solidFill>
            </a:endParaRPr>
          </a:p>
        </p:txBody>
      </p:sp>
      <p:sp>
        <p:nvSpPr>
          <p:cNvPr id="464" name="Google Shape;464;p6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 :</a:t>
            </a: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 </a:t>
            </a:r>
            <a:r>
              <a:rPr i="1"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Münchhausen number</a:t>
            </a: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é um número igual à soma dos números exponenciados ao próprios números.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Por Exemplo: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3232 = 3³ + 2² + 3³ + 2²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>
            <p:ph idx="1" type="body"/>
          </p:nvPr>
        </p:nvSpPr>
        <p:spPr>
          <a:xfrm>
            <a:off x="1087350" y="1954775"/>
            <a:ext cx="6450600" cy="26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800"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Lua only knows one abstract datatype: the </a:t>
            </a:r>
            <a:r>
              <a:rPr i="1" lang="pt-PT" sz="1800" u="sng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.”</a:t>
            </a:r>
            <a:endParaRPr i="1" sz="1800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“Lua consome apenas 3k de código se você incorporá-lo em seu aplicativo. Ele usa apenas 120 kb para o núcleo normal na forma da biblioteca do sistema ou 400k na forma da biblioteca do sistema JIT, se você quiser.”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0" name="Google Shape;470;p65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Benchmarks</a:t>
            </a:r>
            <a:endParaRPr sz="5400">
              <a:solidFill>
                <a:srgbClr val="000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idx="1" type="body"/>
          </p:nvPr>
        </p:nvSpPr>
        <p:spPr>
          <a:xfrm>
            <a:off x="1099550" y="1539375"/>
            <a:ext cx="6475200" cy="30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 comparação, simplesmente não há biblioteca tão pequena, o Python só consome 15 mb apenas para os programas de chamada, mas a horda da biblioteca do sistema é tão grande que acaba sendo um desgaste para o programador. E o PyPy está no topo disso, sendo típico esses comentários para ele, o NodeJS começa com uma chamada sozinho a 12 mb e nem preciso falar sobre o Java… Dica: “Espero que você tenha um espaço de </a:t>
            </a:r>
            <a:r>
              <a:rPr i="1" lang="pt-PT" sz="1800" u="sng">
                <a:solidFill>
                  <a:srgbClr val="000000"/>
                </a:solidFill>
                <a:highlight>
                  <a:srgbClr val="F6FF2C"/>
                </a:highlight>
                <a:latin typeface="Georgia"/>
                <a:ea typeface="Georgia"/>
                <a:cs typeface="Georgia"/>
                <a:sym typeface="Georgia"/>
              </a:rPr>
              <a:t>RAM</a:t>
            </a:r>
            <a:r>
              <a:rPr i="1"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instalada preparado para a JVM.”</a:t>
            </a:r>
            <a:r>
              <a:rPr lang="pt-PT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”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6" name="Google Shape;476;p66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rgbClr val="000080"/>
                </a:solidFill>
              </a:rPr>
              <a:t>Benchmarks/</a:t>
            </a:r>
            <a:r>
              <a:rPr lang="pt-PT" sz="4800">
                <a:solidFill>
                  <a:srgbClr val="000080"/>
                </a:solidFill>
              </a:rPr>
              <a:t>Conclusões</a:t>
            </a:r>
            <a:endParaRPr sz="4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Conclusões</a:t>
            </a:r>
            <a:endParaRPr sz="5400">
              <a:solidFill>
                <a:srgbClr val="000080"/>
              </a:solidFill>
            </a:endParaRPr>
          </a:p>
        </p:txBody>
      </p:sp>
      <p:sp>
        <p:nvSpPr>
          <p:cNvPr id="482" name="Google Shape;482;p67"/>
          <p:cNvSpPr txBox="1"/>
          <p:nvPr>
            <p:ph idx="1" type="body"/>
          </p:nvPr>
        </p:nvSpPr>
        <p:spPr>
          <a:xfrm>
            <a:off x="1346700" y="2003650"/>
            <a:ext cx="6450600" cy="2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28186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“Tabelas de indexação, incluindo meta-tabelas, levam algum tempo para serem pensadas. Se Lua encontrar um método na tabela de instâncias, será uma consulta única de tabela; Se isso não acontecer, então primeiro é necessário obter a metatabela e o índice para planejar fazer algo.”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8"/>
          <p:cNvPicPr preferRelativeResize="0"/>
          <p:nvPr/>
        </p:nvPicPr>
        <p:blipFill rotWithShape="1">
          <a:blip r:embed="rId3">
            <a:alphaModFix/>
          </a:blip>
          <a:srcRect b="0" l="1040" r="4388" t="3053"/>
          <a:stretch/>
        </p:blipFill>
        <p:spPr>
          <a:xfrm>
            <a:off x="405900" y="1228225"/>
            <a:ext cx="8332201" cy="26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501500" y="4392125"/>
            <a:ext cx="53385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https://www.reddit/dota_autochess_has_reached_two_milestone_today</a:t>
            </a:r>
            <a:r>
              <a:rPr lang="pt-PT" sz="1200">
                <a:latin typeface="Georgia"/>
                <a:ea typeface="Georgia"/>
                <a:cs typeface="Georgia"/>
                <a:sym typeface="Georgia"/>
              </a:rPr>
              <a:t>*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12" y="500225"/>
            <a:ext cx="5692575" cy="37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9"/>
          <p:cNvSpPr txBox="1"/>
          <p:nvPr>
            <p:ph idx="1" type="body"/>
          </p:nvPr>
        </p:nvSpPr>
        <p:spPr>
          <a:xfrm>
            <a:off x="501500" y="4392125"/>
            <a:ext cx="66822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https://variety.com/roblox-revenue-up</a:t>
            </a:r>
            <a:r>
              <a:rPr lang="pt-PT" sz="1200">
                <a:latin typeface="Georgia"/>
                <a:ea typeface="Georgia"/>
                <a:cs typeface="Georgia"/>
                <a:sym typeface="Georgia"/>
              </a:rPr>
              <a:t>*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0"/>
          <p:cNvPicPr preferRelativeResize="0"/>
          <p:nvPr/>
        </p:nvPicPr>
        <p:blipFill rotWithShape="1">
          <a:blip r:embed="rId3">
            <a:alphaModFix/>
          </a:blip>
          <a:srcRect b="11249" l="2427" r="3098" t="6574"/>
          <a:stretch/>
        </p:blipFill>
        <p:spPr>
          <a:xfrm>
            <a:off x="614863" y="1233687"/>
            <a:ext cx="7914274" cy="26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1023175" y="1990725"/>
            <a:ext cx="7314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>
                <a:latin typeface="Georgia"/>
                <a:ea typeface="Georgia"/>
                <a:cs typeface="Georgia"/>
                <a:sym typeface="Georgia"/>
              </a:rPr>
              <a:t>Garry’s mod (</a:t>
            </a:r>
            <a:r>
              <a:rPr lang="pt-PT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https://youtu.be/H63qyjHy4nA</a:t>
            </a:r>
            <a:r>
              <a:rPr lang="pt-PT" sz="24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lang="pt-PT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https://wiki.garrysmod.com/page/table/Random</a:t>
            </a:r>
            <a:r>
              <a:rPr lang="pt-PT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pt-PT" sz="2400">
                <a:latin typeface="Georgia"/>
                <a:ea typeface="Georgia"/>
                <a:cs typeface="Georgia"/>
                <a:sym typeface="Georgia"/>
              </a:rPr>
              <a:t>mySQL Workbench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pt-PT" sz="2400">
                <a:latin typeface="Georgia"/>
                <a:ea typeface="Georgia"/>
                <a:cs typeface="Georgia"/>
                <a:sym typeface="Georgia"/>
              </a:rPr>
              <a:t>VLC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5" name="Google Shape;505;p71"/>
          <p:cNvSpPr txBox="1"/>
          <p:nvPr>
            <p:ph type="title"/>
          </p:nvPr>
        </p:nvSpPr>
        <p:spPr>
          <a:xfrm>
            <a:off x="592950" y="461950"/>
            <a:ext cx="7998000" cy="9378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000080"/>
                </a:solidFill>
              </a:rPr>
              <a:t>Outros Aplicativos</a:t>
            </a:r>
            <a:endParaRPr sz="54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588" y="415000"/>
            <a:ext cx="3964825" cy="43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ctrTitle"/>
          </p:nvPr>
        </p:nvSpPr>
        <p:spPr>
          <a:xfrm>
            <a:off x="684175" y="314075"/>
            <a:ext cx="7599300" cy="1702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200">
                <a:solidFill>
                  <a:srgbClr val="000080"/>
                </a:solidFill>
              </a:rPr>
              <a:t>“Lua é uma boa linguagem para programação funcional?”</a:t>
            </a:r>
            <a:endParaRPr sz="4200">
              <a:solidFill>
                <a:srgbClr val="000080"/>
              </a:solidFill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16275" l="0" r="3521" t="0"/>
          <a:stretch/>
        </p:blipFill>
        <p:spPr>
          <a:xfrm>
            <a:off x="395901" y="1918125"/>
            <a:ext cx="8645401" cy="28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/>
          <p:nvPr>
            <p:ph type="title"/>
          </p:nvPr>
        </p:nvSpPr>
        <p:spPr>
          <a:xfrm>
            <a:off x="879650" y="461950"/>
            <a:ext cx="7134900" cy="13095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80"/>
                </a:solidFill>
              </a:rPr>
              <a:t>E EU OS DECLARO </a:t>
            </a:r>
            <a:r>
              <a:rPr lang="pt-PT" sz="3600" u="sng">
                <a:solidFill>
                  <a:srgbClr val="000080"/>
                </a:solidFill>
              </a:rPr>
              <a:t>LUA </a:t>
            </a:r>
            <a:r>
              <a:rPr lang="pt-PT" sz="3600">
                <a:solidFill>
                  <a:srgbClr val="000080"/>
                </a:solidFill>
              </a:rPr>
              <a:t>PROGRAMADORES </a:t>
            </a:r>
            <a:r>
              <a:rPr lang="pt-PT" sz="3600">
                <a:solidFill>
                  <a:srgbClr val="000080"/>
                </a:solidFill>
              </a:rPr>
              <a:t>SÊNIOR’s</a:t>
            </a:r>
            <a:endParaRPr sz="3600">
              <a:solidFill>
                <a:srgbClr val="000080"/>
              </a:solidFill>
            </a:endParaRPr>
          </a:p>
        </p:txBody>
      </p:sp>
      <p:pic>
        <p:nvPicPr>
          <p:cNvPr id="516" name="Google Shape;5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475" y="1937825"/>
            <a:ext cx="4713050" cy="26314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4"/>
          <p:cNvPicPr preferRelativeResize="0"/>
          <p:nvPr/>
        </p:nvPicPr>
        <p:blipFill rotWithShape="1">
          <a:blip r:embed="rId3">
            <a:alphaModFix/>
          </a:blip>
          <a:srcRect b="0" l="0" r="0" t="43579"/>
          <a:stretch/>
        </p:blipFill>
        <p:spPr>
          <a:xfrm>
            <a:off x="446788" y="901026"/>
            <a:ext cx="8250424" cy="33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5"/>
          <p:cNvPicPr preferRelativeResize="0"/>
          <p:nvPr/>
        </p:nvPicPr>
        <p:blipFill rotWithShape="1">
          <a:blip r:embed="rId3">
            <a:alphaModFix/>
          </a:blip>
          <a:srcRect b="1991" l="0" r="0" t="2715"/>
          <a:stretch/>
        </p:blipFill>
        <p:spPr>
          <a:xfrm>
            <a:off x="1809100" y="428650"/>
            <a:ext cx="5525799" cy="38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>
            <p:ph idx="1" type="body"/>
          </p:nvPr>
        </p:nvSpPr>
        <p:spPr>
          <a:xfrm>
            <a:off x="464250" y="4312700"/>
            <a:ext cx="8088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Char char="●"/>
            </a:pPr>
            <a:r>
              <a:rPr i="1" lang="pt-PT" sz="1400" u="sng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  <a:hlinkClick r:id="rId4"/>
              </a:rPr>
              <a:t>https://stackoverflow.com/questions/1517582/what-is-the-difference-between-statically-typed-and-dynamically-typed-languages</a:t>
            </a:r>
            <a:endParaRPr i="1" sz="1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ctrTitle"/>
          </p:nvPr>
        </p:nvSpPr>
        <p:spPr>
          <a:xfrm>
            <a:off x="253200" y="314075"/>
            <a:ext cx="8637600" cy="919800"/>
          </a:xfrm>
          <a:prstGeom prst="rect">
            <a:avLst/>
          </a:prstGeom>
          <a:effectLst>
            <a:outerShdw blurRad="71438" rotWithShape="0" algn="bl" dir="540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80"/>
                </a:solidFill>
              </a:rPr>
              <a:t>Programação Funcional</a:t>
            </a:r>
            <a:endParaRPr>
              <a:solidFill>
                <a:srgbClr val="000080"/>
              </a:solidFill>
            </a:endParaRPr>
          </a:p>
        </p:txBody>
      </p:sp>
      <p:sp>
        <p:nvSpPr>
          <p:cNvPr id="176" name="Google Shape;176;p20"/>
          <p:cNvSpPr txBox="1"/>
          <p:nvPr>
            <p:ph idx="4294967295" type="body"/>
          </p:nvPr>
        </p:nvSpPr>
        <p:spPr>
          <a:xfrm>
            <a:off x="1405000" y="1233875"/>
            <a:ext cx="6328500" cy="3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“(...) Queremos ser capazes de representar todos os tipos de formas e combinar e modificar formas de várias maneiras (rotação, translação, união, etc.). (...)”</a:t>
            </a:r>
            <a:endParaRPr sz="1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“(...) Há uma sequência de dígitos, um para cada pixel da imagem (1 para preto, 0 para branco), separados por espaços opcionais.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latin typeface="Georgia"/>
                <a:ea typeface="Georgia"/>
                <a:cs typeface="Georgia"/>
                <a:sym typeface="Georgia"/>
              </a:rPr>
              <a:t>“Desenhando uma região em um arquivo PBM¹ cria-se o arquivo PBM para a região determinada, mapeando-se uma área de desenho virtual (-1,1), [-1,1) para a área de janela de exibição [1, M], [1, N].”</a:t>
            </a:r>
            <a:endParaRPr/>
          </a:p>
        </p:txBody>
      </p:sp>
      <p:sp>
        <p:nvSpPr>
          <p:cNvPr id="177" name="Google Shape;177;p20"/>
          <p:cNvSpPr txBox="1"/>
          <p:nvPr>
            <p:ph idx="4294967295" type="body"/>
          </p:nvPr>
        </p:nvSpPr>
        <p:spPr>
          <a:xfrm>
            <a:off x="1405150" y="4673125"/>
            <a:ext cx="6328500" cy="3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PT" sz="1400" u="sng">
                <a:solidFill>
                  <a:srgbClr val="0B008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portable bitmap format</a:t>
            </a:r>
            <a:r>
              <a:rPr b="1" lang="pt-PT" sz="1400">
                <a:solidFill>
                  <a:srgbClr val="0B008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¹</a:t>
            </a:r>
            <a:endParaRPr sz="1400">
              <a:solidFill>
                <a:srgbClr val="0B008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8659" t="0"/>
          <a:stretch/>
        </p:blipFill>
        <p:spPr>
          <a:xfrm>
            <a:off x="244325" y="386238"/>
            <a:ext cx="4795624" cy="43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4">
            <a:alphaModFix/>
          </a:blip>
          <a:srcRect b="0" l="0" r="17293" t="0"/>
          <a:stretch/>
        </p:blipFill>
        <p:spPr>
          <a:xfrm>
            <a:off x="5498050" y="386250"/>
            <a:ext cx="3443075" cy="43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1119" r="2374" t="0"/>
          <a:stretch/>
        </p:blipFill>
        <p:spPr>
          <a:xfrm>
            <a:off x="663287" y="386775"/>
            <a:ext cx="7817424" cy="43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>
            <p:ph type="ctrTitle"/>
          </p:nvPr>
        </p:nvSpPr>
        <p:spPr>
          <a:xfrm>
            <a:off x="3964250" y="2680275"/>
            <a:ext cx="4632300" cy="16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rgbClr val="000080"/>
                </a:solidFill>
                <a:highlight>
                  <a:srgbClr val="FFFF00"/>
                </a:highlight>
              </a:rPr>
              <a:t>“</a:t>
            </a:r>
            <a:r>
              <a:rPr b="1" lang="pt-PT" sz="1800">
                <a:solidFill>
                  <a:srgbClr val="000080"/>
                </a:solidFill>
                <a:highlight>
                  <a:srgbClr val="FFFF00"/>
                </a:highlight>
              </a:rPr>
              <a:t>disk (a circular region) with center (x, y) and radius z</a:t>
            </a:r>
            <a:r>
              <a:rPr b="1" lang="pt-PT" sz="1800">
                <a:solidFill>
                  <a:srgbClr val="000080"/>
                </a:solidFill>
                <a:highlight>
                  <a:srgbClr val="FFFF00"/>
                </a:highlight>
              </a:rPr>
              <a:t>”</a:t>
            </a:r>
            <a:endParaRPr b="1" sz="1800">
              <a:solidFill>
                <a:srgbClr val="00008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